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479" r:id="rId8"/>
    <p:sldId id="4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9CE2D-7EB1-4A04-B594-CB7AA4580FBD}" v="10" dt="2021-06-16T15:34:41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B32D9-1E01-4128-BE2B-AD834FB54270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4B5AD-8A89-47C0-A88D-62CA48503E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929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>
            <a:extLst>
              <a:ext uri="{FF2B5EF4-FFF2-40B4-BE49-F238E27FC236}">
                <a16:creationId xmlns:a16="http://schemas.microsoft.com/office/drawing/2014/main" id="{0D967CF6-B623-4F38-ACB5-15960A047B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>
            <a:extLst>
              <a:ext uri="{FF2B5EF4-FFF2-40B4-BE49-F238E27FC236}">
                <a16:creationId xmlns:a16="http://schemas.microsoft.com/office/drawing/2014/main" id="{3AB72B87-DF44-4CBD-9EF3-F85E4B301B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/>
              <a:t>You can add a slide to insert local contact information for services and organizations that support seniors in your area. </a:t>
            </a:r>
          </a:p>
        </p:txBody>
      </p:sp>
      <p:sp>
        <p:nvSpPr>
          <p:cNvPr id="113668" name="Slide Number Placeholder 3">
            <a:extLst>
              <a:ext uri="{FF2B5EF4-FFF2-40B4-BE49-F238E27FC236}">
                <a16:creationId xmlns:a16="http://schemas.microsoft.com/office/drawing/2014/main" id="{9D08066F-A72C-4CD2-BA1D-8C0D71B1CB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88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40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75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4763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1963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9163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6363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0AF3ED-C45C-4A79-AED1-4A674DF282F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2E4D-EBCC-4E77-9798-C798D3839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C696E-925F-48C0-976A-86D5C9E28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A4796-7E04-4341-BFB9-86979717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48888-5165-46B3-9F2B-8D13A52B1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76068-2287-41D6-869E-9DE8D70B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443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013B-9CE3-4900-B4C1-38588100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71BA3-444D-4480-92FF-138FE2C40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B0659-0D42-467A-84F8-ACBA7D25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ED72F-5237-4841-91E5-F147FC7B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B79F1-0FA0-492D-8687-8F3964D0B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3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9DDC1F-6F95-4763-8B74-F1024873D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CCA6F-BA60-43DF-B3D9-2A2E5E4B3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0972C-92F9-4C98-887F-6E9F1EB5E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A99FC-D04C-4D1F-A082-F557501A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074FB-8846-42B7-AA4A-FA26A8DA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374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93A47-0943-442D-8A30-83CE8D84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C799-1502-4B17-A84C-5E9D87BF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1DF93-6E0F-46F6-9F95-B5CFEDEB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0446B-128E-4726-91C5-A92C4033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A452A-A7DC-4DAC-9FDA-210E4295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222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AD9-03CC-4FB8-B65B-7AE8EF032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906C8-D74F-41C1-BA99-D17A3DBC2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9B164-8CE5-4953-91AB-53704FB7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D956-DC57-44E9-A9D1-9B64EEE56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C05BD-AAA3-4AFC-B60F-78571C25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968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02A1-26AE-48D0-A62F-521D0DBB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C44B3-57A6-420C-B094-080CE296A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81B41-1977-4089-8CD7-2613FAB82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5507F-1639-4AAF-8A68-3123CA73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E1A27-8F33-4D50-B445-0A8300FF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549A4-174E-4BE9-8CED-7F9A600F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16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412A-5243-4457-9E28-691ACD06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0F004-9A09-45CC-A370-B0FE5B5AC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B5EE2-4E65-4B22-8AD9-06BE9B64A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EE855-3A75-42F7-BCF4-C32F914F3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AC35A-4B2F-4F7C-9977-FE3DD68F6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7DC8D5-99F0-4EF6-9A17-5870708E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A1EF82-4981-4C06-9937-C8BACBB6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8B9587-CE32-4974-86DA-26DD77E8C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38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F3C1-483C-4689-89D1-7221EAD7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A5747-A455-4EBC-B329-4D4B61C6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F7446-4FE2-4810-863B-4310778C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E0877-F1A3-48F7-808D-18261520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4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9E8E5-419D-4A56-8701-C36F5E8F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B7A80A-1249-43E1-9BDD-DB9E97FE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ED467-43DC-4F5B-8BA0-538DDDE7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08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6CB9A-C4BE-4733-A1AC-B85BEBE49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3E6FA-87AE-4A69-BB22-2EFAFF38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96DB9-B20A-4232-85DE-1F8E24169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EB8A1-BD49-4536-97F6-4EB50954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2B24A-3DB7-4C69-AAA1-951D5398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96808-C65B-4802-BDA2-0A8BCA38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19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84BF-C2A4-4F3B-A20D-76CB1D52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C52F3-20AB-4611-B826-7C8F37CD5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9A197-71C1-4368-910A-DA54845C3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D90E4-7047-491D-8F93-0FA5132D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062B6-C262-4FC9-8BC2-BAA17A33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85830-82AB-4450-8E8C-28DB9678B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65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42D94-5BA8-4B8A-B3E9-BA7C2B6CE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90D87-9CC6-4A19-BCD6-240CA9EF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96CE4-D753-4538-B8DF-5CD711169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909A-4779-46FF-9361-AE4FFA766AE2}" type="datetimeFigureOut">
              <a:rPr lang="en-CA" smtClean="0"/>
              <a:t>2022-07-02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A1FA9-1C3D-4BD3-A990-B1F4843BD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BD931-6DF3-431E-8A2E-4986218E5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B8069-3781-4D1D-BB43-D096626935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moriesplusgroup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derabuse-yorkregion.ca/" TargetMode="External"/><Relationship Id="rId2" Type="http://schemas.openxmlformats.org/officeDocument/2006/relationships/hyperlink" Target="mailto:peacyr1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C8BEBA-CB8B-4E81-9774-39FB5D067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US" sz="5200" b="1" dirty="0">
                <a:solidFill>
                  <a:srgbClr val="7030A0"/>
                </a:solidFill>
              </a:rPr>
              <a:t>PREVENTION OF ELDER ABUSE</a:t>
            </a:r>
            <a:endParaRPr lang="en-CA" sz="5200" b="1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B66B1-2A2D-48DD-8EBC-41E48CFF3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981" y="4199063"/>
            <a:ext cx="5188034" cy="68207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Resources</a:t>
            </a:r>
            <a:endParaRPr lang="en-CA" sz="3200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4469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25A5-EFFE-4F5C-83DF-9F7B55E3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Panelist Support Agencies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DEC45-30CF-46D2-8707-0AD7EB02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CA" sz="11200" b="1" dirty="0"/>
              <a:t>Advocacy Centre for The Elderly (ACE)</a:t>
            </a:r>
          </a:p>
          <a:p>
            <a:pPr marL="0" indent="0">
              <a:buNone/>
            </a:pPr>
            <a:r>
              <a:rPr lang="en-CA" sz="11200" b="0" i="0" dirty="0">
                <a:solidFill>
                  <a:srgbClr val="444444"/>
                </a:solidFill>
                <a:effectLst/>
              </a:rPr>
              <a:t>	416-598-2656</a:t>
            </a:r>
            <a:endParaRPr lang="en-CA" sz="11200" dirty="0"/>
          </a:p>
          <a:p>
            <a:pPr marL="0" indent="0">
              <a:buNone/>
            </a:pPr>
            <a:r>
              <a:rPr lang="en-CA" sz="11200" b="1" i="0" dirty="0">
                <a:solidFill>
                  <a:srgbClr val="0070C0"/>
                </a:solidFill>
                <a:effectLst/>
              </a:rPr>
              <a:t>	www.advocacycentreelderly.org</a:t>
            </a:r>
            <a:endParaRPr lang="en-CA" sz="11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1200" b="1" dirty="0"/>
          </a:p>
          <a:p>
            <a:pPr marL="0" indent="0">
              <a:buNone/>
            </a:pPr>
            <a:r>
              <a:rPr lang="en-US" sz="11200" b="1" dirty="0"/>
              <a:t>CHATS-Community &amp; Home Assistance to Seniors  (York/Simcoe)</a:t>
            </a:r>
          </a:p>
          <a:p>
            <a:pPr marL="0" indent="0">
              <a:buNone/>
            </a:pPr>
            <a:r>
              <a:rPr lang="en-US" sz="11200" b="1" dirty="0"/>
              <a:t>	Caregiver Support Team  1-877-452-4287</a:t>
            </a:r>
          </a:p>
          <a:p>
            <a:pPr marL="0" indent="0">
              <a:buNone/>
            </a:pPr>
            <a:r>
              <a:rPr lang="en-US" sz="11200" dirty="0"/>
              <a:t>	</a:t>
            </a:r>
            <a:r>
              <a:rPr lang="en-US" sz="11200" b="1" dirty="0">
                <a:solidFill>
                  <a:srgbClr val="0070C0"/>
                </a:solidFill>
              </a:rPr>
              <a:t>www.chats.on.ca</a:t>
            </a:r>
          </a:p>
          <a:p>
            <a:pPr marL="0" indent="0">
              <a:buNone/>
            </a:pPr>
            <a:endParaRPr lang="en-US" sz="112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Memories+ Group  (York/South Simcoe)</a:t>
            </a:r>
            <a:endParaRPr lang="en-CA" sz="1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 </a:t>
            </a:r>
            <a:r>
              <a:rPr lang="en-CA" sz="1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1-855-558-4798</a:t>
            </a:r>
            <a:endParaRPr lang="en-CA" sz="1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CA" sz="1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 </a:t>
            </a:r>
            <a:r>
              <a:rPr lang="en-CA" sz="11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www.memoriesplusgroup.com</a:t>
            </a:r>
            <a:endParaRPr lang="en-CA" sz="112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CA" sz="1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CA" sz="1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CA" sz="26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742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2B2C4-E646-4FFC-8E9B-3941242D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Panelist Support Agencies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0C11-CD53-4DF2-AD19-F209F7C6F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659"/>
            <a:ext cx="10515600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9600" b="1" dirty="0"/>
              <a:t>North Simcoe Muskoka Specialized Geriatric Services</a:t>
            </a:r>
          </a:p>
          <a:p>
            <a:pPr marL="0" indent="0">
              <a:buNone/>
            </a:pPr>
            <a:r>
              <a:rPr lang="en-CA" sz="9600" b="0" i="0" dirty="0">
                <a:solidFill>
                  <a:srgbClr val="000000"/>
                </a:solidFill>
                <a:effectLst/>
              </a:rPr>
              <a:t>	1-866-594-0010</a:t>
            </a:r>
          </a:p>
          <a:p>
            <a:pPr marL="0" indent="0">
              <a:buNone/>
            </a:pPr>
            <a:r>
              <a:rPr lang="en-CA" sz="9600" b="1" dirty="0"/>
              <a:t>	</a:t>
            </a:r>
            <a:r>
              <a:rPr lang="en-CA" sz="9600" b="1" dirty="0">
                <a:solidFill>
                  <a:srgbClr val="0070C0"/>
                </a:solidFill>
              </a:rPr>
              <a:t>www.nsmsgs.ca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CA" sz="9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CA" sz="96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 </a:t>
            </a:r>
            <a:endParaRPr lang="en-CA" sz="9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CA" sz="9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PEACYR – Prevention of Elder Abuse Committee of York Region</a:t>
            </a:r>
            <a:endParaRPr lang="en-CA" sz="9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CA" sz="9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 </a:t>
            </a:r>
            <a:r>
              <a:rPr lang="en-CA" sz="96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peacyr1@gmail.com</a:t>
            </a:r>
            <a:endParaRPr lang="en-CA" sz="9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CA" sz="9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 </a:t>
            </a:r>
            <a:r>
              <a:rPr lang="en-CA" sz="96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www.elderabuse-yorkregion.ca</a:t>
            </a:r>
            <a:endParaRPr lang="en-CA" sz="9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236033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Box 4">
            <a:extLst>
              <a:ext uri="{FF2B5EF4-FFF2-40B4-BE49-F238E27FC236}">
                <a16:creationId xmlns:a16="http://schemas.microsoft.com/office/drawing/2014/main" id="{708419E7-3CCA-4163-BF67-F10D8E14D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889" y="341313"/>
            <a:ext cx="79962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7030A0"/>
                </a:solidFill>
                <a:cs typeface="Calibri" panose="020F0502020204030204" pitchFamily="34" charset="0"/>
              </a:rPr>
              <a:t>Resources – finding help</a:t>
            </a:r>
          </a:p>
        </p:txBody>
      </p:sp>
      <p:sp>
        <p:nvSpPr>
          <p:cNvPr id="112644" name="TextBox 8">
            <a:extLst>
              <a:ext uri="{FF2B5EF4-FFF2-40B4-BE49-F238E27FC236}">
                <a16:creationId xmlns:a16="http://schemas.microsoft.com/office/drawing/2014/main" id="{2111DF85-AABC-4628-87D9-48D5833CA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5089"/>
            <a:ext cx="502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</a:rPr>
              <a:t>“It’s Not Right!” Neighbours, Friends and Families for Older Adults</a:t>
            </a:r>
          </a:p>
        </p:txBody>
      </p:sp>
      <p:sp>
        <p:nvSpPr>
          <p:cNvPr id="112645" name="Rectangle 1">
            <a:extLst>
              <a:ext uri="{FF2B5EF4-FFF2-40B4-BE49-F238E27FC236}">
                <a16:creationId xmlns:a16="http://schemas.microsoft.com/office/drawing/2014/main" id="{00AF18EF-53F7-4130-9C93-D5867FB66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382" y="983158"/>
            <a:ext cx="7586948" cy="575542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CA" altLang="en-US" sz="2800" dirty="0">
                <a:solidFill>
                  <a:srgbClr val="000000"/>
                </a:solidFill>
                <a:cs typeface="Calibri" panose="020F0502020204030204" pitchFamily="34" charset="0"/>
              </a:rPr>
              <a:t>Canadian Anti-Fraud Centre        1-888-495-8501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dirty="0">
                <a:solidFill>
                  <a:srgbClr val="000000"/>
                </a:solidFill>
                <a:cs typeface="Calibri" panose="020F0502020204030204" pitchFamily="34" charset="0"/>
              </a:rPr>
              <a:t>Law Society Referral Service	 1-855-947-5255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dirty="0">
                <a:solidFill>
                  <a:srgbClr val="000000"/>
                </a:solidFill>
                <a:cs typeface="Calibri" panose="020F0502020204030204" pitchFamily="34" charset="0"/>
              </a:rPr>
              <a:t>Legal Aid Ontario		            1-800-668-8258	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b="1" dirty="0">
                <a:solidFill>
                  <a:srgbClr val="000000"/>
                </a:solidFill>
                <a:cs typeface="Calibri" panose="020F0502020204030204" pitchFamily="34" charset="0"/>
              </a:rPr>
              <a:t>Seniors Safety Line     </a:t>
            </a:r>
            <a:r>
              <a:rPr lang="en-US" altLang="en-US" dirty="0">
                <a:solidFill>
                  <a:srgbClr val="000000"/>
                </a:solidFill>
                <a:cs typeface="Calibri" panose="020F0502020204030204" pitchFamily="34" charset="0"/>
              </a:rPr>
              <a:t>	            </a:t>
            </a:r>
            <a:r>
              <a:rPr lang="en-US" altLang="en-US" b="1" dirty="0">
                <a:solidFill>
                  <a:srgbClr val="000000"/>
                </a:solidFill>
                <a:cs typeface="Calibri" panose="020F0502020204030204" pitchFamily="34" charset="0"/>
              </a:rPr>
              <a:t>1-866-299-1011 </a:t>
            </a:r>
            <a:r>
              <a:rPr lang="en-US" altLang="en-US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endParaRPr lang="en-CA" altLang="en-US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cs typeface="Calibri" panose="020F0502020204030204" pitchFamily="34" charset="0"/>
              </a:rPr>
              <a:t>Talk4Healing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cs typeface="Calibri" panose="020F0502020204030204" pitchFamily="34" charset="0"/>
              </a:rPr>
              <a:t> (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for Aboriginal Women</a:t>
            </a:r>
            <a:r>
              <a:rPr lang="en-US" altLang="en-US" dirty="0">
                <a:solidFill>
                  <a:srgbClr val="000000"/>
                </a:solidFill>
                <a:cs typeface="Calibri" panose="020F0502020204030204" pitchFamily="34" charset="0"/>
              </a:rPr>
              <a:t>)	            1-855-554-4325  </a:t>
            </a:r>
            <a:r>
              <a:rPr lang="en-CA" altLang="en-US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ct val="0"/>
              </a:spcBef>
              <a:buNone/>
            </a:pPr>
            <a:r>
              <a:rPr lang="en-CA" altLang="en-US" dirty="0">
                <a:solidFill>
                  <a:srgbClr val="000000"/>
                </a:solidFill>
                <a:cs typeface="Calibri" panose="020F0502020204030204" pitchFamily="34" charset="0"/>
              </a:rPr>
              <a:t>Ontario Crime Stoppers	 </a:t>
            </a:r>
            <a:r>
              <a:rPr lang="en-CA" dirty="0">
                <a:ea typeface="Times New Roman" panose="02020603050405020304" pitchFamily="18" charset="0"/>
                <a:cs typeface="Calibri" panose="020F0502020204030204" pitchFamily="34" charset="0"/>
              </a:rPr>
              <a:t>1-800-222-8477</a:t>
            </a:r>
            <a:endParaRPr lang="en-CA" altLang="en-US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CA" altLang="en-US" dirty="0">
                <a:solidFill>
                  <a:srgbClr val="000000"/>
                </a:solidFill>
                <a:cs typeface="Calibri" panose="020F0502020204030204" pitchFamily="34" charset="0"/>
              </a:rPr>
              <a:t>South Simcoe Police	                905-775-3311</a:t>
            </a:r>
          </a:p>
          <a:p>
            <a:pPr lvl="1">
              <a:spcBef>
                <a:spcPct val="0"/>
              </a:spcBef>
              <a:buNone/>
            </a:pPr>
            <a:r>
              <a:rPr lang="en-CA" altLang="en-US" dirty="0">
                <a:solidFill>
                  <a:srgbClr val="000000"/>
                </a:solidFill>
                <a:cs typeface="Calibri" panose="020F0502020204030204" pitchFamily="34" charset="0"/>
              </a:rPr>
              <a:t>OPP Alliston		                </a:t>
            </a:r>
            <a:r>
              <a:rPr lang="en-CA" dirty="0">
                <a:solidFill>
                  <a:srgbClr val="000000"/>
                </a:solidFill>
                <a:cs typeface="Calibri" panose="020F0502020204030204" pitchFamily="34" charset="0"/>
              </a:rPr>
              <a:t>705-434-1939</a:t>
            </a:r>
          </a:p>
          <a:p>
            <a:pPr lvl="1">
              <a:spcBef>
                <a:spcPct val="0"/>
              </a:spcBef>
              <a:buNone/>
            </a:pPr>
            <a:r>
              <a:rPr lang="en-CA" altLang="en-US" dirty="0">
                <a:solidFill>
                  <a:srgbClr val="000000"/>
                </a:solidFill>
                <a:cs typeface="Calibri" panose="020F0502020204030204" pitchFamily="34" charset="0"/>
              </a:rPr>
              <a:t>York Regional Police 	                </a:t>
            </a:r>
            <a:r>
              <a:rPr lang="en-CA" dirty="0">
                <a:solidFill>
                  <a:srgbClr val="000000"/>
                </a:solidFill>
                <a:cs typeface="Calibri" panose="020F0502020204030204" pitchFamily="34" charset="0"/>
              </a:rPr>
              <a:t>905-830-0303</a:t>
            </a:r>
          </a:p>
          <a:p>
            <a:pPr lvl="1">
              <a:spcBef>
                <a:spcPct val="0"/>
              </a:spcBef>
              <a:buNone/>
            </a:pPr>
            <a:r>
              <a:rPr lang="en-CA" altLang="en-US" dirty="0">
                <a:solidFill>
                  <a:srgbClr val="000000"/>
                </a:solidFill>
                <a:cs typeface="Calibri" panose="020F0502020204030204" pitchFamily="34" charset="0"/>
              </a:rPr>
              <a:t>Victim Support Line                 1-888-579-2888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25E21B-2014-4C59-B59F-40DCCA0FBED4}"/>
              </a:ext>
            </a:extLst>
          </p:cNvPr>
          <p:cNvSpPr txBox="1"/>
          <p:nvPr/>
        </p:nvSpPr>
        <p:spPr>
          <a:xfrm>
            <a:off x="9862779" y="983158"/>
            <a:ext cx="18338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</a:rPr>
              <a:t>Imminent Danger      Call </a:t>
            </a:r>
            <a:r>
              <a:rPr lang="en-CA" sz="2800" b="1" u="sng" dirty="0">
                <a:solidFill>
                  <a:srgbClr val="FF0000"/>
                </a:solidFill>
              </a:rPr>
              <a:t>911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D0C2DCD7-3147-401B-9791-D75D294CE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3578" y="1660642"/>
            <a:ext cx="9664846" cy="335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74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4bd643c9-58ea-42ad-84de-aeb24e7c6b5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E1ABE5D532374CA694EC088462E902" ma:contentTypeVersion="14" ma:contentTypeDescription="Create a new document." ma:contentTypeScope="" ma:versionID="1aab77459b21a6773b2131c2ebce3eed">
  <xsd:schema xmlns:xsd="http://www.w3.org/2001/XMLSchema" xmlns:xs="http://www.w3.org/2001/XMLSchema" xmlns:p="http://schemas.microsoft.com/office/2006/metadata/properties" xmlns:ns2="4bd643c9-58ea-42ad-84de-aeb24e7c6b56" xmlns:ns3="a078f778-80af-49fa-a511-d7f24377b9d6" targetNamespace="http://schemas.microsoft.com/office/2006/metadata/properties" ma:root="true" ma:fieldsID="14a966f3b6fd0269fc479b5e7bf2e219" ns2:_="" ns3:_="">
    <xsd:import namespace="4bd643c9-58ea-42ad-84de-aeb24e7c6b56"/>
    <xsd:import namespace="a078f778-80af-49fa-a511-d7f24377b9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43c9-58ea-42ad-84de-aeb24e7c6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8f778-80af-49fa-a511-d7f24377b9d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9DAD4E-1F38-4683-A28F-B25411562D1D}">
  <ds:schemaRefs>
    <ds:schemaRef ds:uri="http://schemas.microsoft.com/office/2006/metadata/properties"/>
    <ds:schemaRef ds:uri="http://schemas.microsoft.com/office/infopath/2007/PartnerControls"/>
    <ds:schemaRef ds:uri="4bd643c9-58ea-42ad-84de-aeb24e7c6b56"/>
  </ds:schemaRefs>
</ds:datastoreItem>
</file>

<file path=customXml/itemProps2.xml><?xml version="1.0" encoding="utf-8"?>
<ds:datastoreItem xmlns:ds="http://schemas.openxmlformats.org/officeDocument/2006/customXml" ds:itemID="{F1826014-A94B-44B8-BAB4-88C4D2E33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d643c9-58ea-42ad-84de-aeb24e7c6b56"/>
    <ds:schemaRef ds:uri="a078f778-80af-49fa-a511-d7f24377b9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7CFC89-D443-46D4-80E9-F8481DFDD3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212</Words>
  <Application>Microsoft Office PowerPoint</Application>
  <PresentationFormat>Widescreen</PresentationFormat>
  <Paragraphs>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PREVENTION OF ELDER ABUSE</vt:lpstr>
      <vt:lpstr>Panelist Support Agencies</vt:lpstr>
      <vt:lpstr>Panelist Support Agencies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 ABUSE ACROSS THE GENERATIONS</dc:title>
  <dc:creator>Linda Ind</dc:creator>
  <cp:lastModifiedBy>Olivia Spratt</cp:lastModifiedBy>
  <cp:revision>4</cp:revision>
  <dcterms:created xsi:type="dcterms:W3CDTF">2021-05-26T16:59:21Z</dcterms:created>
  <dcterms:modified xsi:type="dcterms:W3CDTF">2022-07-02T16:42:06Z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0x0101005EE1ABE5D532374CA694EC088462E902</vt:lpwstr>
  </property>
</Properties>
</file>